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69" r:id="rId4"/>
    <p:sldId id="270" r:id="rId5"/>
    <p:sldId id="271" r:id="rId6"/>
    <p:sldId id="272" r:id="rId7"/>
    <p:sldId id="273" r:id="rId8"/>
    <p:sldId id="274" r:id="rId9"/>
    <p:sldId id="285" r:id="rId10"/>
    <p:sldId id="286" r:id="rId11"/>
    <p:sldId id="260" r:id="rId12"/>
    <p:sldId id="263" r:id="rId13"/>
    <p:sldId id="289" r:id="rId14"/>
    <p:sldId id="258" r:id="rId15"/>
    <p:sldId id="281" r:id="rId16"/>
    <p:sldId id="284" r:id="rId17"/>
    <p:sldId id="259" r:id="rId18"/>
    <p:sldId id="280" r:id="rId19"/>
    <p:sldId id="287" r:id="rId20"/>
    <p:sldId id="288" r:id="rId21"/>
    <p:sldId id="264" r:id="rId22"/>
    <p:sldId id="277" r:id="rId23"/>
    <p:sldId id="278" r:id="rId24"/>
    <p:sldId id="279" r:id="rId25"/>
    <p:sldId id="257" r:id="rId26"/>
    <p:sldId id="268" r:id="rId27"/>
    <p:sldId id="26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934409-77DC-4272-AAC1-764E316C8B26}" v="93" dt="2021-11-10T18:32:00.5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019" autoAdjust="0"/>
    <p:restoredTop sz="94660"/>
  </p:normalViewPr>
  <p:slideViewPr>
    <p:cSldViewPr snapToGrid="0">
      <p:cViewPr>
        <p:scale>
          <a:sx n="61" d="100"/>
          <a:sy n="61" d="100"/>
        </p:scale>
        <p:origin x="45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2.png>
</file>

<file path=ppt/media/image3.png>
</file>

<file path=ppt/media/image4.jpg>
</file>

<file path=ppt/media/image5.jpeg>
</file>

<file path=ppt/media/image6.jp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5981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66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940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50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29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57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41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098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97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481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06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11/8/2021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31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8815EE4A-AFDF-4E9B-8FDA-55C65B74E3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67E5D14-5396-4D7B-996A-7BFD00576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500" y="1"/>
            <a:ext cx="10033000" cy="6858000"/>
          </a:xfrm>
          <a:prstGeom prst="rect">
            <a:avLst/>
          </a:prstGeom>
          <a:gradFill flip="none" rotWithShape="1">
            <a:gsLst>
              <a:gs pos="40000">
                <a:srgbClr val="000000">
                  <a:alpha val="35000"/>
                </a:srgbClr>
              </a:gs>
              <a:gs pos="60000">
                <a:srgbClr val="000000">
                  <a:alpha val="35000"/>
                </a:srgbClr>
              </a:gs>
              <a:gs pos="20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  <a:gs pos="80000">
                <a:srgbClr val="000000">
                  <a:alpha val="2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9AF153-EDEF-4EA3-93A0-65E838496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5853" y="1089025"/>
            <a:ext cx="8359047" cy="1532951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rgbClr val="FFFFFF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OCR A Extended" panose="02010509020102010303" pitchFamily="50" charset="0"/>
              </a:rPr>
              <a:t>ALGORITHMIC TRADING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0B4023-73BA-4AAE-8A33-3ED4D06BB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3835318"/>
            <a:ext cx="5575300" cy="193365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FFFF">
                    <a:alpha val="80000"/>
                  </a:srgbClr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OCR A Extended" panose="02010509020102010303" pitchFamily="50" charset="0"/>
              </a:rPr>
              <a:t>WITH</a:t>
            </a:r>
            <a:r>
              <a:rPr lang="en-US" sz="3600" dirty="0">
                <a:solidFill>
                  <a:srgbClr val="FFFFFF">
                    <a:alpha val="80000"/>
                  </a:srgbClr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OCR A Extended" panose="02010509020102010303" pitchFamily="50" charset="0"/>
              </a:rPr>
              <a:t> </a:t>
            </a:r>
            <a:r>
              <a:rPr lang="en-US" sz="4800" dirty="0">
                <a:solidFill>
                  <a:srgbClr val="FFFFFF">
                    <a:alpha val="80000"/>
                  </a:srgbClr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OCR A Extended" panose="02010509020102010303" pitchFamily="50" charset="0"/>
              </a:rPr>
              <a:t>QUANTCONNECT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14350AE-EC1C-4F25-89C0-954A46AD8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87925" y="2840038"/>
            <a:ext cx="2216150" cy="1177924"/>
            <a:chOff x="4987925" y="2840038"/>
            <a:chExt cx="2216150" cy="117792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E4B8450-1C95-4531-850D-7F686ACF7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69F795D-66E2-4432-87F1-7E13EA568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870852C-150C-4471-870D-11A27F46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1" name="Freeform 68">
                  <a:extLst>
                    <a:ext uri="{FF2B5EF4-FFF2-40B4-BE49-F238E27FC236}">
                      <a16:creationId xmlns:a16="http://schemas.microsoft.com/office/drawing/2014/main" id="{81089950-4556-4EE5-B23C-9FA83C28F10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69">
                  <a:extLst>
                    <a:ext uri="{FF2B5EF4-FFF2-40B4-BE49-F238E27FC236}">
                      <a16:creationId xmlns:a16="http://schemas.microsoft.com/office/drawing/2014/main" id="{12CF34BC-E280-4CBF-AF4A-7F778162E8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" name="Line 70">
                  <a:extLst>
                    <a:ext uri="{FF2B5EF4-FFF2-40B4-BE49-F238E27FC236}">
                      <a16:creationId xmlns:a16="http://schemas.microsoft.com/office/drawing/2014/main" id="{22B8AF45-EA47-4AF8-B61A-9803450AE8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443807CF-0501-40E7-BFD0-D82647E71E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8" name="Freeform 68">
                  <a:extLst>
                    <a:ext uri="{FF2B5EF4-FFF2-40B4-BE49-F238E27FC236}">
                      <a16:creationId xmlns:a16="http://schemas.microsoft.com/office/drawing/2014/main" id="{776C808B-231E-40AC-849E-C32F2B8E2F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" name="Freeform 69">
                  <a:extLst>
                    <a:ext uri="{FF2B5EF4-FFF2-40B4-BE49-F238E27FC236}">
                      <a16:creationId xmlns:a16="http://schemas.microsoft.com/office/drawing/2014/main" id="{2363355C-504A-42FE-8E50-40CA0B20AF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" name="Line 70">
                  <a:extLst>
                    <a:ext uri="{FF2B5EF4-FFF2-40B4-BE49-F238E27FC236}">
                      <a16:creationId xmlns:a16="http://schemas.microsoft.com/office/drawing/2014/main" id="{938C58D4-333C-44D7-B4AB-5550D5C880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29199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193773F-8E9F-4F3E-A7D2-0EBECA70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97B2B90-A75E-415A-8468-F625DE1867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0677"/>
          <a:stretch/>
        </p:blipFill>
        <p:spPr>
          <a:xfrm>
            <a:off x="539400" y="540000"/>
            <a:ext cx="11113200" cy="577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50800" dir="5400000" algn="ctr" rotWithShape="0">
              <a:srgbClr val="000000">
                <a:alpha val="15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9B9EA1D-F252-41C8-8ACC-DDF01C361E02}"/>
              </a:ext>
            </a:extLst>
          </p:cNvPr>
          <p:cNvSpPr/>
          <p:nvPr/>
        </p:nvSpPr>
        <p:spPr>
          <a:xfrm>
            <a:off x="2252036" y="2967335"/>
            <a:ext cx="76879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1">
                      <a:lumMod val="60000"/>
                      <a:lumOff val="40000"/>
                      <a:alpha val="40000"/>
                    </a:schemeClr>
                  </a:glow>
                  <a:outerShdw blurRad="50800" dist="38100" dir="13500000" algn="br" rotWithShape="0">
                    <a:schemeClr val="tx1">
                      <a:alpha val="92000"/>
                    </a:schemeClr>
                  </a:outerShdw>
                </a:effectLst>
              </a:rPr>
              <a:t>WITH ALGOS WE CAN</a:t>
            </a:r>
          </a:p>
        </p:txBody>
      </p:sp>
    </p:spTree>
    <p:extLst>
      <p:ext uri="{BB962C8B-B14F-4D97-AF65-F5344CB8AC3E}">
        <p14:creationId xmlns:p14="http://schemas.microsoft.com/office/powerpoint/2010/main" val="15377776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CB11B92D-9A06-4A8D-900E-02AC3AF3DB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79" b="1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12818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62EC933F-E48B-40EB-9A51-9BB2FBA6F3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C61758F-5E86-4C7D-8310-D4F2E5F7BC4A}"/>
              </a:ext>
            </a:extLst>
          </p:cNvPr>
          <p:cNvSpPr/>
          <p:nvPr/>
        </p:nvSpPr>
        <p:spPr>
          <a:xfrm>
            <a:off x="981513" y="173801"/>
            <a:ext cx="10796630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2800" b="1" cap="none" spc="50" dirty="0">
                <a:ln w="0"/>
                <a:solidFill>
                  <a:schemeClr val="bg1"/>
                </a:solidFill>
                <a:effectLst>
                  <a:glow rad="228600">
                    <a:schemeClr val="accent2">
                      <a:lumMod val="75000"/>
                      <a:alpha val="40000"/>
                    </a:schemeClr>
                  </a:glow>
                  <a:innerShdw blurRad="63500" dist="50800" dir="18900000">
                    <a:schemeClr val="tx1">
                      <a:lumMod val="50000"/>
                      <a:lumOff val="50000"/>
                      <a:alpha val="50000"/>
                    </a:schemeClr>
                  </a:innerShdw>
                </a:effectLst>
              </a:rPr>
              <a:t>Can our algorithm beat the market by purchasing crypto when the price </a:t>
            </a:r>
            <a:r>
              <a:rPr lang="en-US" sz="2800" b="1" u="sng" cap="none" spc="50" dirty="0">
                <a:ln w="0"/>
                <a:solidFill>
                  <a:schemeClr val="bg1"/>
                </a:solidFill>
                <a:effectLst>
                  <a:glow rad="228600">
                    <a:schemeClr val="accent2">
                      <a:lumMod val="75000"/>
                      <a:alpha val="40000"/>
                    </a:schemeClr>
                  </a:glow>
                  <a:innerShdw blurRad="63500" dist="50800" dir="18900000">
                    <a:schemeClr val="tx1">
                      <a:lumMod val="50000"/>
                      <a:lumOff val="50000"/>
                      <a:alpha val="50000"/>
                    </a:schemeClr>
                  </a:innerShdw>
                </a:effectLst>
              </a:rPr>
              <a:t>exceeds</a:t>
            </a:r>
            <a:r>
              <a:rPr lang="en-US" sz="2800" b="1" cap="none" spc="50" dirty="0">
                <a:ln w="0"/>
                <a:solidFill>
                  <a:schemeClr val="bg1"/>
                </a:solidFill>
                <a:effectLst>
                  <a:glow rad="228600">
                    <a:schemeClr val="accent2">
                      <a:lumMod val="75000"/>
                      <a:alpha val="40000"/>
                    </a:schemeClr>
                  </a:glow>
                  <a:innerShdw blurRad="63500" dist="50800" dir="18900000">
                    <a:schemeClr val="tx1">
                      <a:lumMod val="50000"/>
                      <a:lumOff val="50000"/>
                      <a:alpha val="50000"/>
                    </a:schemeClr>
                  </a:innerShdw>
                </a:effectLst>
              </a:rPr>
              <a:t> the models </a:t>
            </a:r>
          </a:p>
          <a:p>
            <a:pPr algn="r"/>
            <a:r>
              <a:rPr lang="en-US" sz="2800" b="1" cap="none" spc="50" dirty="0">
                <a:ln w="0"/>
                <a:solidFill>
                  <a:schemeClr val="bg1"/>
                </a:solidFill>
                <a:effectLst>
                  <a:glow rad="228600">
                    <a:schemeClr val="accent2">
                      <a:lumMod val="75000"/>
                      <a:alpha val="40000"/>
                    </a:schemeClr>
                  </a:glow>
                  <a:innerShdw blurRad="63500" dist="50800" dir="18900000">
                    <a:schemeClr val="tx1">
                      <a:lumMod val="50000"/>
                      <a:lumOff val="50000"/>
                      <a:alpha val="50000"/>
                    </a:schemeClr>
                  </a:innerShdw>
                </a:effectLst>
              </a:rPr>
              <a:t>forecasted price?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5B6479-035D-4D98-AD2C-012AE8028046}"/>
              </a:ext>
            </a:extLst>
          </p:cNvPr>
          <p:cNvSpPr/>
          <p:nvPr/>
        </p:nvSpPr>
        <p:spPr>
          <a:xfrm rot="10800000" flipV="1">
            <a:off x="7088696" y="4843064"/>
            <a:ext cx="4689445" cy="584775"/>
          </a:xfrm>
          <a:prstGeom prst="rect">
            <a:avLst/>
          </a:prstGeom>
          <a:noFill/>
          <a:effectLst>
            <a:glow rad="127000">
              <a:srgbClr val="00B0F0"/>
            </a:glo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228600">
                    <a:srgbClr val="0070C0">
                      <a:alpha val="40000"/>
                    </a:srgb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RESEARCH QUESTION</a:t>
            </a:r>
          </a:p>
        </p:txBody>
      </p:sp>
    </p:spTree>
    <p:extLst>
      <p:ext uri="{BB962C8B-B14F-4D97-AF65-F5344CB8AC3E}">
        <p14:creationId xmlns:p14="http://schemas.microsoft.com/office/powerpoint/2010/main" val="3286335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6D4D6C-C4F0-4301-AC39-AB04AE5CC185}"/>
              </a:ext>
            </a:extLst>
          </p:cNvPr>
          <p:cNvSpPr/>
          <p:nvPr/>
        </p:nvSpPr>
        <p:spPr>
          <a:xfrm>
            <a:off x="1003810" y="2967335"/>
            <a:ext cx="101843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SO WHAT IS OUR STRATEGY?</a:t>
            </a:r>
          </a:p>
        </p:txBody>
      </p:sp>
    </p:spTree>
    <p:extLst>
      <p:ext uri="{BB962C8B-B14F-4D97-AF65-F5344CB8AC3E}">
        <p14:creationId xmlns:p14="http://schemas.microsoft.com/office/powerpoint/2010/main" val="990440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193773F-8E9F-4F3E-A7D2-0EBECA70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278E90A2-456A-4F29-A2AE-25B393530E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8" r="6287"/>
          <a:stretch/>
        </p:blipFill>
        <p:spPr>
          <a:xfrm>
            <a:off x="539400" y="540000"/>
            <a:ext cx="11113200" cy="577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effectLst>
            <a:glow rad="228600">
              <a:srgbClr val="7030A0">
                <a:alpha val="40000"/>
              </a:srgbClr>
            </a:glo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944887-8A23-4ACA-8B37-9D5DE9B4103D}"/>
              </a:ext>
            </a:extLst>
          </p:cNvPr>
          <p:cNvSpPr txBox="1"/>
          <p:nvPr/>
        </p:nvSpPr>
        <p:spPr>
          <a:xfrm>
            <a:off x="856211" y="4813068"/>
            <a:ext cx="3582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Daytona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4B6D4E-D3E0-4B42-B5F0-0141CE786D7E}"/>
              </a:ext>
            </a:extLst>
          </p:cNvPr>
          <p:cNvSpPr txBox="1"/>
          <p:nvPr/>
        </p:nvSpPr>
        <p:spPr>
          <a:xfrm>
            <a:off x="2888126" y="1164964"/>
            <a:ext cx="6600306" cy="1323439"/>
          </a:xfrm>
          <a:prstGeom prst="rect">
            <a:avLst/>
          </a:prstGeom>
          <a:noFill/>
          <a:effectLst>
            <a:glow rad="127000">
              <a:srgbClr val="0070C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glow rad="228600">
                    <a:srgbClr val="7030A0">
                      <a:alpha val="40000"/>
                    </a:srgbClr>
                  </a:glow>
                  <a:innerShdw blurRad="63500" dist="50800" dir="13500000">
                    <a:prstClr val="black">
                      <a:alpha val="48000"/>
                    </a:prstClr>
                  </a:innerShdw>
                </a:effectLst>
                <a:latin typeface="Daytona" panose="020B0604030500040204" pitchFamily="34" charset="0"/>
              </a:rPr>
              <a:t>THE TREND… IS YOUR FRIEND</a:t>
            </a:r>
          </a:p>
        </p:txBody>
      </p:sp>
    </p:spTree>
    <p:extLst>
      <p:ext uri="{BB962C8B-B14F-4D97-AF65-F5344CB8AC3E}">
        <p14:creationId xmlns:p14="http://schemas.microsoft.com/office/powerpoint/2010/main" val="4180400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86E6046-EAD5-4388-8265-B616A3A55066}"/>
              </a:ext>
            </a:extLst>
          </p:cNvPr>
          <p:cNvSpPr/>
          <p:nvPr/>
        </p:nvSpPr>
        <p:spPr>
          <a:xfrm>
            <a:off x="373921" y="2967335"/>
            <a:ext cx="11444159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Roboto" panose="02000000000000000000" pitchFamily="2" charset="0"/>
              </a:rPr>
              <a:t>TREND TRADING 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Roboto" panose="02000000000000000000" pitchFamily="2" charset="0"/>
              </a:rPr>
              <a:t>- </a:t>
            </a:r>
            <a:r>
              <a:rPr lang="en-US" sz="2800" b="1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Roboto" panose="02000000000000000000" pitchFamily="2" charset="0"/>
              </a:rPr>
              <a:t>trading style that attempts to capture gains </a:t>
            </a:r>
          </a:p>
          <a:p>
            <a:pPr algn="ctr"/>
            <a:r>
              <a:rPr lang="en-US" sz="2800" b="1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Roboto" panose="02000000000000000000" pitchFamily="2" charset="0"/>
              </a:rPr>
              <a:t>through the analysis of an asset's momentum in a particular direction</a:t>
            </a:r>
            <a:r>
              <a:rPr lang="en-US" sz="2800" b="0" i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Roboto" panose="02000000000000000000" pitchFamily="2" charset="0"/>
              </a:rPr>
              <a:t>.</a:t>
            </a:r>
            <a:endParaRPr lang="en-US" sz="28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chemeClr val="tx1">
                  <a:lumMod val="65000"/>
                  <a:lumOff val="35000"/>
                </a:schemeClr>
              </a:solidFill>
              <a:effectLst>
                <a:glow rad="38100">
                  <a:schemeClr val="accent1"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5879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1897F6-9577-4133-A3AD-63CB82EB5C6C}"/>
              </a:ext>
            </a:extLst>
          </p:cNvPr>
          <p:cNvSpPr/>
          <p:nvPr/>
        </p:nvSpPr>
        <p:spPr>
          <a:xfrm>
            <a:off x="629254" y="2967335"/>
            <a:ext cx="1093350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schemeClr val="tx1"/>
                  </a:outerShdw>
                </a:effectLst>
              </a:rPr>
              <a:t>HOW DO WE ENTER OUR POSITIONS?</a:t>
            </a:r>
          </a:p>
        </p:txBody>
      </p:sp>
    </p:spTree>
    <p:extLst>
      <p:ext uri="{BB962C8B-B14F-4D97-AF65-F5344CB8AC3E}">
        <p14:creationId xmlns:p14="http://schemas.microsoft.com/office/powerpoint/2010/main" val="2461426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2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AEB9132-454E-438A-ADAD-97337EBF8E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9" b="5891"/>
          <a:stretch/>
        </p:blipFill>
        <p:spPr>
          <a:xfrm>
            <a:off x="20" y="-75491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3DF96A1-2683-40FA-8119-7C3E6AAEDED7}"/>
              </a:ext>
            </a:extLst>
          </p:cNvPr>
          <p:cNvSpPr/>
          <p:nvPr/>
        </p:nvSpPr>
        <p:spPr>
          <a:xfrm>
            <a:off x="729843" y="645952"/>
            <a:ext cx="789404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50" dirty="0">
                <a:ln w="0"/>
                <a:solidFill>
                  <a:schemeClr val="bg2"/>
                </a:solidFill>
                <a:effectLst>
                  <a:glow rad="228600">
                    <a:schemeClr val="accent2">
                      <a:lumMod val="75000"/>
                      <a:alpha val="40000"/>
                    </a:schemeClr>
                  </a:glow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Two types of Entry Points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1891B-9719-4261-AC11-C02D9F60E460}"/>
              </a:ext>
            </a:extLst>
          </p:cNvPr>
          <p:cNvSpPr/>
          <p:nvPr/>
        </p:nvSpPr>
        <p:spPr>
          <a:xfrm rot="10800000" flipV="1">
            <a:off x="6221834" y="4029285"/>
            <a:ext cx="3928843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50" dirty="0">
                <a:ln w="0"/>
                <a:solidFill>
                  <a:schemeClr val="bg2"/>
                </a:solidFill>
                <a:effectLst>
                  <a:glow rad="228600">
                    <a:srgbClr val="0070C0">
                      <a:alpha val="40000"/>
                    </a:srgbClr>
                  </a:glow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A BOUNCE off support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5068EA-9E55-4D0F-B826-0633CEEB53E8}"/>
              </a:ext>
            </a:extLst>
          </p:cNvPr>
          <p:cNvSpPr/>
          <p:nvPr/>
        </p:nvSpPr>
        <p:spPr>
          <a:xfrm>
            <a:off x="2122415" y="1677798"/>
            <a:ext cx="3973585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50" dirty="0">
                <a:ln w="0"/>
                <a:solidFill>
                  <a:schemeClr val="bg2"/>
                </a:solidFill>
                <a:effectLst>
                  <a:glow rad="228600">
                    <a:srgbClr val="0070C0">
                      <a:alpha val="40000"/>
                    </a:srgbClr>
                  </a:glow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A BREAK 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glow rad="228600">
                    <a:srgbClr val="0070C0">
                      <a:alpha val="40000"/>
                    </a:srgbClr>
                  </a:glow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in resistance</a:t>
            </a:r>
            <a:endParaRPr lang="en-US" sz="2800" b="1" cap="none" spc="50" dirty="0">
              <a:ln w="0"/>
              <a:solidFill>
                <a:schemeClr val="bg2"/>
              </a:solidFill>
              <a:effectLst>
                <a:glow rad="228600">
                  <a:srgbClr val="0070C0">
                    <a:alpha val="40000"/>
                  </a:srgbClr>
                </a:glow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12" name="Arrow: Striped Right 11">
            <a:extLst>
              <a:ext uri="{FF2B5EF4-FFF2-40B4-BE49-F238E27FC236}">
                <a16:creationId xmlns:a16="http://schemas.microsoft.com/office/drawing/2014/main" id="{702667BF-9481-4892-8403-3FC6A55DCD0A}"/>
              </a:ext>
            </a:extLst>
          </p:cNvPr>
          <p:cNvSpPr/>
          <p:nvPr/>
        </p:nvSpPr>
        <p:spPr>
          <a:xfrm rot="20025262">
            <a:off x="1954635" y="2189527"/>
            <a:ext cx="1003575" cy="545284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743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6" grpId="0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BE05E1-203D-4E40-9059-723D8C121E1F}"/>
              </a:ext>
            </a:extLst>
          </p:cNvPr>
          <p:cNvSpPr/>
          <p:nvPr/>
        </p:nvSpPr>
        <p:spPr>
          <a:xfrm>
            <a:off x="955963" y="1054585"/>
            <a:ext cx="9858894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schemeClr val="tx1"/>
                  </a:outerShdw>
                </a:effectLst>
              </a:rPr>
              <a:t>BY TRAINING THE ALGO </a:t>
            </a:r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schemeClr val="tx1"/>
                  </a:outerShdw>
                </a:effectLst>
              </a:rPr>
              <a:t>TO ENTER A POSITION</a:t>
            </a:r>
            <a:endParaRPr lang="en-US" sz="32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  <a:outerShdw blurRad="50800" dist="38100" dir="5400000" algn="t" rotWithShape="0">
                  <a:schemeClr val="tx1"/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9EB55E-55D4-4AEB-8E23-0BB79CAB7C4A}"/>
              </a:ext>
            </a:extLst>
          </p:cNvPr>
          <p:cNvSpPr txBox="1"/>
          <p:nvPr/>
        </p:nvSpPr>
        <p:spPr>
          <a:xfrm>
            <a:off x="-191192" y="2690335"/>
            <a:ext cx="125189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schemeClr val="tx1"/>
                  </a:outerShdw>
                </a:effectLst>
              </a:rPr>
              <a:t>WHEN THE PRICE IS </a:t>
            </a:r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schemeClr val="tx1"/>
                  </a:outerShdw>
                </a:effectLst>
              </a:rPr>
              <a:t>HIGHER</a:t>
            </a:r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schemeClr val="tx1"/>
                  </a:outerShdw>
                </a:effectLst>
              </a:rPr>
              <a:t> THAN THE </a:t>
            </a:r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schemeClr val="tx1"/>
                  </a:outerShdw>
                </a:effectLst>
              </a:rPr>
              <a:t>PREDICTION</a:t>
            </a:r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schemeClr val="tx1"/>
                  </a:outerShdw>
                </a:effectLst>
              </a:rPr>
              <a:t>…</a:t>
            </a:r>
            <a:endParaRPr lang="en-US" sz="32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  <a:outerShdw blurRad="50800" dist="38100" dir="5400000" algn="t" rotWithShape="0">
                  <a:schemeClr val="tx1"/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81B7F6-9F32-4406-809B-B7DD289D6698}"/>
              </a:ext>
            </a:extLst>
          </p:cNvPr>
          <p:cNvSpPr txBox="1"/>
          <p:nvPr/>
        </p:nvSpPr>
        <p:spPr>
          <a:xfrm rot="10800000" flipV="1">
            <a:off x="-69273" y="4326085"/>
            <a:ext cx="119093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IT’S SIMILAR TO ENTERING ON A </a:t>
            </a:r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BREAK</a:t>
            </a:r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 OF</a:t>
            </a:r>
            <a:endParaRPr lang="en-US" sz="32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  <a:outerShdw blurRad="50800" dist="38100" dir="5400000" algn="t" rotWithShape="0">
                  <a:prstClr val="black"/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FD0648-98CB-4B0B-AF5A-83EFA149C2F0}"/>
              </a:ext>
            </a:extLst>
          </p:cNvPr>
          <p:cNvSpPr txBox="1"/>
          <p:nvPr/>
        </p:nvSpPr>
        <p:spPr>
          <a:xfrm rot="10800000" flipV="1">
            <a:off x="4073237" y="5652962"/>
            <a:ext cx="700347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/>
                  </a:outerShdw>
                </a:effectLst>
              </a:rPr>
              <a:t>RESISTANCE.</a:t>
            </a:r>
            <a:endParaRPr lang="en-US" sz="40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6669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EBE6A2-BB28-4D54-889F-DE3441178D52}"/>
              </a:ext>
            </a:extLst>
          </p:cNvPr>
          <p:cNvSpPr txBox="1"/>
          <p:nvPr/>
        </p:nvSpPr>
        <p:spPr>
          <a:xfrm>
            <a:off x="135622" y="2969594"/>
            <a:ext cx="119207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HOW DO WE </a:t>
            </a:r>
            <a:r>
              <a:rPr lang="en-US" sz="40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EXIT</a:t>
            </a:r>
            <a:r>
              <a:rPr lang="en-US" sz="40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 OUR POSITIONS?</a:t>
            </a:r>
          </a:p>
        </p:txBody>
      </p:sp>
    </p:spTree>
    <p:extLst>
      <p:ext uri="{BB962C8B-B14F-4D97-AF65-F5344CB8AC3E}">
        <p14:creationId xmlns:p14="http://schemas.microsoft.com/office/powerpoint/2010/main" val="518273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08D8BCA-616B-4231-858E-2D4FC1F114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2" b="6718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DEB4867-06FA-4EC4-9FE3-1194CF392037}"/>
              </a:ext>
            </a:extLst>
          </p:cNvPr>
          <p:cNvSpPr/>
          <p:nvPr/>
        </p:nvSpPr>
        <p:spPr>
          <a:xfrm>
            <a:off x="2608975" y="184558"/>
            <a:ext cx="7021586" cy="923330"/>
          </a:xfrm>
          <a:prstGeom prst="rect">
            <a:avLst/>
          </a:prstGeom>
          <a:noFill/>
          <a:effectLst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0"/>
                <a:solidFill>
                  <a:schemeClr val="bg2"/>
                </a:solidFill>
                <a:effectLst>
                  <a:glow rad="101600">
                    <a:schemeClr val="accent1">
                      <a:lumMod val="60000"/>
                      <a:lumOff val="40000"/>
                      <a:alpha val="40000"/>
                    </a:schemeClr>
                  </a:glow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OCR A Extended" panose="02010509020102010303" pitchFamily="50" charset="0"/>
              </a:rPr>
              <a:t>MAN V BOT</a:t>
            </a:r>
          </a:p>
        </p:txBody>
      </p:sp>
    </p:spTree>
    <p:extLst>
      <p:ext uri="{BB962C8B-B14F-4D97-AF65-F5344CB8AC3E}">
        <p14:creationId xmlns:p14="http://schemas.microsoft.com/office/powerpoint/2010/main" val="1624781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1C1463-7180-48A8-A42F-99C31F4FD5EA}"/>
              </a:ext>
            </a:extLst>
          </p:cNvPr>
          <p:cNvSpPr/>
          <p:nvPr/>
        </p:nvSpPr>
        <p:spPr>
          <a:xfrm>
            <a:off x="-143434" y="1177293"/>
            <a:ext cx="1226371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BY TRAINING THE ALGO TO EXIT A POSITION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1ECECC-F0B3-4AFA-9EA8-358F298AD7A6}"/>
              </a:ext>
            </a:extLst>
          </p:cNvPr>
          <p:cNvSpPr/>
          <p:nvPr/>
        </p:nvSpPr>
        <p:spPr>
          <a:xfrm>
            <a:off x="636495" y="2581835"/>
            <a:ext cx="1088783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WHEN THE PRICE IS </a:t>
            </a:r>
            <a:r>
              <a:rPr lang="en-US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LOWER</a:t>
            </a:r>
            <a:r>
              <a:rPr lang="en-US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 THAN THE PREDICTION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E42A65-2670-4D66-AC7B-1CD28C2ED195}"/>
              </a:ext>
            </a:extLst>
          </p:cNvPr>
          <p:cNvSpPr/>
          <p:nvPr/>
        </p:nvSpPr>
        <p:spPr>
          <a:xfrm rot="10800000" flipV="1">
            <a:off x="726140" y="3798677"/>
            <a:ext cx="10771926" cy="113877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IT’S SIMILAR TO EXITING ON A </a:t>
            </a:r>
            <a:r>
              <a:rPr lang="en-US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BREAK</a:t>
            </a:r>
            <a:r>
              <a:rPr lang="en-US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 OF </a:t>
            </a:r>
          </a:p>
          <a:p>
            <a:pPr algn="ctr"/>
            <a:endParaRPr lang="en-US" sz="32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  <a:outerShdw blurRad="50800" dist="38100" dir="5400000" algn="t" rotWithShape="0">
                  <a:prstClr val="black"/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511AB8-3566-464F-AC7C-F9EA95A37B71}"/>
              </a:ext>
            </a:extLst>
          </p:cNvPr>
          <p:cNvSpPr/>
          <p:nvPr/>
        </p:nvSpPr>
        <p:spPr>
          <a:xfrm>
            <a:off x="3980329" y="5029199"/>
            <a:ext cx="3855667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SUPPORT</a:t>
            </a:r>
            <a:endParaRPr lang="en-US" sz="4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  <a:outerShdw blurRad="50800" dist="38100" dir="5400000" algn="t" rotWithShape="0">
                  <a:prstClr val="black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3582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wall, indoor, picture frame&#10;&#10;Description automatically generated">
            <a:extLst>
              <a:ext uri="{FF2B5EF4-FFF2-40B4-BE49-F238E27FC236}">
                <a16:creationId xmlns:a16="http://schemas.microsoft.com/office/drawing/2014/main" id="{FC848C3B-74A5-4176-AB74-9951B7156B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55" b="21795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51685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0BF71B-980E-486B-88BF-AA42B710E88D}"/>
              </a:ext>
            </a:extLst>
          </p:cNvPr>
          <p:cNvSpPr/>
          <p:nvPr/>
        </p:nvSpPr>
        <p:spPr>
          <a:xfrm>
            <a:off x="349542" y="2967334"/>
            <a:ext cx="11492916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50800" dir="5400000" algn="ctr" rotWithShape="0">
                    <a:srgbClr val="000000">
                      <a:alpha val="94000"/>
                    </a:srgbClr>
                  </a:outerShdw>
                </a:effectLst>
              </a:rPr>
              <a:t>A COMMON TRADING STRATEGY…</a:t>
            </a:r>
            <a:endParaRPr lang="en-US" sz="4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  <a:outerShdw blurRad="50800" dist="50800" dir="5400000" algn="ctr" rotWithShape="0">
                  <a:srgbClr val="000000">
                    <a:alpha val="94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30551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AD7B3E-F5A9-4436-A391-EDE904584FA7}"/>
              </a:ext>
            </a:extLst>
          </p:cNvPr>
          <p:cNvSpPr/>
          <p:nvPr/>
        </p:nvSpPr>
        <p:spPr>
          <a:xfrm>
            <a:off x="1922200" y="2967335"/>
            <a:ext cx="83476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50800" dir="5400000" algn="ctr" rotWithShape="0">
                    <a:srgbClr val="000000">
                      <a:alpha val="94000"/>
                    </a:srgbClr>
                  </a:outerShdw>
                </a:effectLst>
              </a:rPr>
              <a:t>BECOMES AUTOMATED</a:t>
            </a:r>
          </a:p>
        </p:txBody>
      </p:sp>
    </p:spTree>
    <p:extLst>
      <p:ext uri="{BB962C8B-B14F-4D97-AF65-F5344CB8AC3E}">
        <p14:creationId xmlns:p14="http://schemas.microsoft.com/office/powerpoint/2010/main" val="3248172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00298D39-F747-4BB1-B4F9-08FCC5DEA9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" b="16978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04380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B8EE8856-6396-44DE-B398-CD83E1C62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88" y="1795774"/>
            <a:ext cx="11286565" cy="443366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9FE551F-A2EA-4379-84D6-8EE98B0BAE76}"/>
              </a:ext>
            </a:extLst>
          </p:cNvPr>
          <p:cNvSpPr/>
          <p:nvPr/>
        </p:nvSpPr>
        <p:spPr>
          <a:xfrm rot="10800000" flipV="1">
            <a:off x="215152" y="838201"/>
            <a:ext cx="11794457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NOT ALL ALGOS ARE CREATED EQUAL</a:t>
            </a:r>
          </a:p>
        </p:txBody>
      </p:sp>
    </p:spTree>
    <p:extLst>
      <p:ext uri="{BB962C8B-B14F-4D97-AF65-F5344CB8AC3E}">
        <p14:creationId xmlns:p14="http://schemas.microsoft.com/office/powerpoint/2010/main" val="147019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E2DB53-E074-4C37-8E93-B4793439C6AD}"/>
              </a:ext>
            </a:extLst>
          </p:cNvPr>
          <p:cNvSpPr txBox="1"/>
          <p:nvPr/>
        </p:nvSpPr>
        <p:spPr>
          <a:xfrm>
            <a:off x="427838" y="1536851"/>
            <a:ext cx="114677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3556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T</a:t>
            </a:r>
            <a:r>
              <a:rPr lang="en-US" sz="3200" b="0" i="0" dirty="0">
                <a:solidFill>
                  <a:schemeClr val="bg1">
                    <a:lumMod val="8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3556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UNING THE MODEL IN A RESEARCH NOTEBOOK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A755C1-6DF1-4CFE-9F8C-6EAA684047C9}"/>
              </a:ext>
            </a:extLst>
          </p:cNvPr>
          <p:cNvSpPr txBox="1"/>
          <p:nvPr/>
        </p:nvSpPr>
        <p:spPr>
          <a:xfrm>
            <a:off x="461394" y="2414141"/>
            <a:ext cx="953828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3556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A</a:t>
            </a:r>
            <a:r>
              <a:rPr lang="en-US" sz="3200" b="0" i="0" dirty="0">
                <a:solidFill>
                  <a:schemeClr val="bg1">
                    <a:lumMod val="8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3556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DJUSTING THE WEIGHT'S LOGIC</a:t>
            </a:r>
            <a:endParaRPr lang="en-US" sz="3200" dirty="0">
              <a:solidFill>
                <a:schemeClr val="bg1">
                  <a:lumMod val="85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innerShdw blurRad="355600" dist="50800" dir="13500000">
                  <a:prstClr val="black"/>
                </a:innerShdw>
              </a:effectLst>
              <a:latin typeface="OCR A Extended" panose="02010509020102010303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032D7-A3F4-49DC-BD90-D037981BA744}"/>
              </a:ext>
            </a:extLst>
          </p:cNvPr>
          <p:cNvSpPr txBox="1"/>
          <p:nvPr/>
        </p:nvSpPr>
        <p:spPr>
          <a:xfrm rot="10800000" flipV="1">
            <a:off x="461394" y="3395443"/>
            <a:ext cx="86238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3556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A</a:t>
            </a:r>
            <a:r>
              <a:rPr lang="en-US" sz="3200" b="0" i="0" dirty="0">
                <a:solidFill>
                  <a:schemeClr val="bg1">
                    <a:lumMod val="8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3556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DJUSTING THE TIME WE LOOK BACK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F575A4-CBD6-43FC-A8AB-E703C011D12D}"/>
              </a:ext>
            </a:extLst>
          </p:cNvPr>
          <p:cNvSpPr txBox="1"/>
          <p:nvPr/>
        </p:nvSpPr>
        <p:spPr>
          <a:xfrm>
            <a:off x="461394" y="4296742"/>
            <a:ext cx="6094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3556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A</a:t>
            </a:r>
            <a:r>
              <a:rPr lang="en-US" sz="3200" b="0" i="0" dirty="0">
                <a:solidFill>
                  <a:schemeClr val="bg1">
                    <a:lumMod val="8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3556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DDING INDICATORS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BB8256-110E-4496-BA5A-F145D3F09AC3}"/>
              </a:ext>
            </a:extLst>
          </p:cNvPr>
          <p:cNvSpPr txBox="1"/>
          <p:nvPr/>
        </p:nvSpPr>
        <p:spPr>
          <a:xfrm>
            <a:off x="461394" y="5154846"/>
            <a:ext cx="6094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3556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A</a:t>
            </a:r>
            <a:r>
              <a:rPr lang="en-US" sz="3200" b="0" i="0" dirty="0">
                <a:solidFill>
                  <a:schemeClr val="bg1">
                    <a:lumMod val="8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3556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DJUSTING THE WINDOW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02253B-7085-4312-80DB-10C420CB83E0}"/>
              </a:ext>
            </a:extLst>
          </p:cNvPr>
          <p:cNvSpPr txBox="1"/>
          <p:nvPr/>
        </p:nvSpPr>
        <p:spPr>
          <a:xfrm rot="10800000" flipV="1">
            <a:off x="427837" y="6043727"/>
            <a:ext cx="83134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3556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ADDING MORE/DIFFERENT ASSETS</a:t>
            </a:r>
            <a:endParaRPr lang="en-US" sz="3200" b="0" i="0" dirty="0">
              <a:solidFill>
                <a:schemeClr val="bg1">
                  <a:lumMod val="85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innerShdw blurRad="355600" dist="50800" dir="13500000">
                  <a:prstClr val="black"/>
                </a:innerShdw>
              </a:effectLst>
              <a:latin typeface="OCR A Extended" panose="02010509020102010303" pitchFamily="50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023983-AAB8-47BF-BCDD-15DB5834FBE0}"/>
              </a:ext>
            </a:extLst>
          </p:cNvPr>
          <p:cNvSpPr/>
          <p:nvPr/>
        </p:nvSpPr>
        <p:spPr>
          <a:xfrm>
            <a:off x="2474340" y="222516"/>
            <a:ext cx="67399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50800" dir="5400000" algn="ctr" rotWithShape="0">
                    <a:srgbClr val="000000"/>
                  </a:outerShdw>
                </a:effectLst>
                <a:latin typeface="OCR A Extended" panose="02010509020102010303" pitchFamily="50" charset="0"/>
              </a:rPr>
              <a:t>TUNING THE CODE</a:t>
            </a:r>
          </a:p>
        </p:txBody>
      </p:sp>
    </p:spTree>
    <p:extLst>
      <p:ext uri="{BB962C8B-B14F-4D97-AF65-F5344CB8AC3E}">
        <p14:creationId xmlns:p14="http://schemas.microsoft.com/office/powerpoint/2010/main" val="12059308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9" grpId="0"/>
      <p:bldP spid="11" grpId="0"/>
      <p:bldP spid="13" grpId="0"/>
      <p:bldP spid="1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7">
            <a:extLst>
              <a:ext uri="{FF2B5EF4-FFF2-40B4-BE49-F238E27FC236}">
                <a16:creationId xmlns:a16="http://schemas.microsoft.com/office/drawing/2014/main" id="{1193773F-8E9F-4F3E-A7D2-0EBECA70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light&#10;&#10;Description automatically generated">
            <a:extLst>
              <a:ext uri="{FF2B5EF4-FFF2-40B4-BE49-F238E27FC236}">
                <a16:creationId xmlns:a16="http://schemas.microsoft.com/office/drawing/2014/main" id="{7114478C-C5D3-44FE-8D5E-2D4DE54848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7" r="2" b="2"/>
          <a:stretch/>
        </p:blipFill>
        <p:spPr>
          <a:xfrm>
            <a:off x="539400" y="540000"/>
            <a:ext cx="11113200" cy="577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CF7469C-A374-4532-94EF-CF207DBACA63}"/>
              </a:ext>
            </a:extLst>
          </p:cNvPr>
          <p:cNvSpPr/>
          <p:nvPr/>
        </p:nvSpPr>
        <p:spPr>
          <a:xfrm>
            <a:off x="109057" y="2416029"/>
            <a:ext cx="3884103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9036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53541E-0F5B-460A-AFC7-FF60B9EA484E}"/>
              </a:ext>
            </a:extLst>
          </p:cNvPr>
          <p:cNvSpPr/>
          <p:nvPr/>
        </p:nvSpPr>
        <p:spPr>
          <a:xfrm>
            <a:off x="1468073" y="2315360"/>
            <a:ext cx="886716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schemeClr val="tx1"/>
                  </a:outerShdw>
                </a:effectLst>
              </a:rPr>
              <a:t>WHICH</a:t>
            </a:r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schemeClr val="tx1"/>
                  </a:outerShdw>
                </a:effectLst>
              </a:rPr>
              <a:t> IS BETTER?</a:t>
            </a:r>
          </a:p>
        </p:txBody>
      </p:sp>
    </p:spTree>
    <p:extLst>
      <p:ext uri="{BB962C8B-B14F-4D97-AF65-F5344CB8AC3E}">
        <p14:creationId xmlns:p14="http://schemas.microsoft.com/office/powerpoint/2010/main" val="4274372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9B2B9E-A24B-4428-85B3-200D22172726}"/>
              </a:ext>
            </a:extLst>
          </p:cNvPr>
          <p:cNvSpPr/>
          <p:nvPr/>
        </p:nvSpPr>
        <p:spPr>
          <a:xfrm>
            <a:off x="1304949" y="2967335"/>
            <a:ext cx="9582111" cy="92333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71000"/>
              </a:srgb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28000"/>
                    </a:prstClr>
                  </a:outerShdw>
                </a:effectLst>
              </a:rPr>
              <a:t>WHAT IS THE DIFFERENCE?</a:t>
            </a:r>
          </a:p>
        </p:txBody>
      </p:sp>
    </p:spTree>
    <p:extLst>
      <p:ext uri="{BB962C8B-B14F-4D97-AF65-F5344CB8AC3E}">
        <p14:creationId xmlns:p14="http://schemas.microsoft.com/office/powerpoint/2010/main" val="18348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1D6B34F-7BF9-4DD7-81F6-50B3C2323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470D96-64A5-4EF1-B616-96D1D6ADB4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42" r="10645" b="1"/>
          <a:stretch/>
        </p:blipFill>
        <p:spPr>
          <a:xfrm>
            <a:off x="1079400" y="1977622"/>
            <a:ext cx="10033200" cy="469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94D5F0C-940B-4EB1-B8E6-0900BE22E587}"/>
              </a:ext>
            </a:extLst>
          </p:cNvPr>
          <p:cNvSpPr/>
          <p:nvPr/>
        </p:nvSpPr>
        <p:spPr>
          <a:xfrm>
            <a:off x="1940616" y="629174"/>
            <a:ext cx="831076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5400000" algn="t" rotWithShape="0">
                    <a:prstClr val="black"/>
                  </a:outerShdw>
                </a:effectLst>
              </a:rPr>
              <a:t>IT COMES DOWN TO…</a:t>
            </a:r>
          </a:p>
        </p:txBody>
      </p:sp>
    </p:spTree>
    <p:extLst>
      <p:ext uri="{BB962C8B-B14F-4D97-AF65-F5344CB8AC3E}">
        <p14:creationId xmlns:p14="http://schemas.microsoft.com/office/powerpoint/2010/main" val="258980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74D2AE-9322-4240-B207-54B3F43865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0" r="16862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93A252-550B-4403-94A3-04744266FAE7}"/>
              </a:ext>
            </a:extLst>
          </p:cNvPr>
          <p:cNvSpPr txBox="1"/>
          <p:nvPr/>
        </p:nvSpPr>
        <p:spPr>
          <a:xfrm rot="10800000" flipH="1" flipV="1">
            <a:off x="6915304" y="1164420"/>
            <a:ext cx="527667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n w="0"/>
                <a:solidFill>
                  <a:srgbClr val="FFF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ea typeface="+mj-ea"/>
                <a:cs typeface="+mj-cs"/>
              </a:rPr>
              <a:t>EMOTIONS</a:t>
            </a:r>
            <a:endParaRPr lang="en-US" sz="6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23C1AD-714B-42B4-9FD7-A8A24AAD5043}"/>
              </a:ext>
            </a:extLst>
          </p:cNvPr>
          <p:cNvSpPr txBox="1"/>
          <p:nvPr/>
        </p:nvSpPr>
        <p:spPr>
          <a:xfrm>
            <a:off x="6073631" y="3177222"/>
            <a:ext cx="619107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n w="0"/>
                <a:solidFill>
                  <a:srgbClr val="FFF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OCR A Extended" panose="02010509020102010303" pitchFamily="50" charset="0"/>
                <a:ea typeface="+mj-ea"/>
                <a:cs typeface="+mj-cs"/>
              </a:rPr>
              <a:t>VS</a:t>
            </a:r>
            <a:endParaRPr lang="en-US" sz="4000" dirty="0"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OCR A Extended" panose="02010509020102010303" pitchFamily="50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C7E711-D9B2-4F40-A849-F83396197E2C}"/>
              </a:ext>
            </a:extLst>
          </p:cNvPr>
          <p:cNvSpPr txBox="1"/>
          <p:nvPr/>
        </p:nvSpPr>
        <p:spPr>
          <a:xfrm rot="10800000" flipV="1">
            <a:off x="7743039" y="4914733"/>
            <a:ext cx="25670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ln w="0"/>
                <a:solidFill>
                  <a:srgbClr val="FFF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ea typeface="+mj-ea"/>
                <a:cs typeface="+mj-cs"/>
              </a:rPr>
              <a:t>LOGIC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241573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wall, person, yellow, standing&#10;&#10;Description automatically generated">
            <a:extLst>
              <a:ext uri="{FF2B5EF4-FFF2-40B4-BE49-F238E27FC236}">
                <a16:creationId xmlns:a16="http://schemas.microsoft.com/office/drawing/2014/main" id="{73739677-6108-4979-8C1C-23C408F1D9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51" b="18149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8AF95EC-D002-4B01-82AC-38208DC297FC}"/>
              </a:ext>
            </a:extLst>
          </p:cNvPr>
          <p:cNvSpPr/>
          <p:nvPr/>
        </p:nvSpPr>
        <p:spPr>
          <a:xfrm>
            <a:off x="1073792" y="444617"/>
            <a:ext cx="1001645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/>
                  </a:outerShdw>
                </a:effectLst>
              </a:rPr>
              <a:t>HUMANS ARE EMOTIONAL</a:t>
            </a:r>
          </a:p>
        </p:txBody>
      </p:sp>
    </p:spTree>
    <p:extLst>
      <p:ext uri="{BB962C8B-B14F-4D97-AF65-F5344CB8AC3E}">
        <p14:creationId xmlns:p14="http://schemas.microsoft.com/office/powerpoint/2010/main" val="4016724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indoor, microscope&#10;&#10;Description automatically generated">
            <a:extLst>
              <a:ext uri="{FF2B5EF4-FFF2-40B4-BE49-F238E27FC236}">
                <a16:creationId xmlns:a16="http://schemas.microsoft.com/office/drawing/2014/main" id="{97A9E6D3-A61B-475D-A786-068E6BDA46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22C0B3D-89E4-41B0-8AF1-EC93BB363D9A}"/>
              </a:ext>
            </a:extLst>
          </p:cNvPr>
          <p:cNvSpPr/>
          <p:nvPr/>
        </p:nvSpPr>
        <p:spPr>
          <a:xfrm rot="10800000" flipV="1">
            <a:off x="-1064030" y="760155"/>
            <a:ext cx="988085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innerShdw blurRad="63500" dist="50800" dir="13500000">
                    <a:prstClr val="black"/>
                  </a:innerShdw>
                </a:effectLst>
                <a:latin typeface="OCR A Extended" panose="02010509020102010303" pitchFamily="50" charset="0"/>
              </a:rPr>
              <a:t>MACHINES ARE NOT</a:t>
            </a:r>
            <a:endParaRPr lang="en-US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  <a:innerShdw blurRad="63500" dist="50800" dir="13500000">
                  <a:prstClr val="black"/>
                </a:innerShdw>
              </a:effectLst>
              <a:latin typeface="OCR A Extended" panose="020105090201020103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845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erson with his hands on his head looking at a computer screen&#10;&#10;Description automatically generated with low confidence">
            <a:extLst>
              <a:ext uri="{FF2B5EF4-FFF2-40B4-BE49-F238E27FC236}">
                <a16:creationId xmlns:a16="http://schemas.microsoft.com/office/drawing/2014/main" id="{2D9B5CDE-2073-4FC8-9511-674F527802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0" y="-1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FAE9174-CF07-424D-A1EA-798E49702E8F}"/>
              </a:ext>
            </a:extLst>
          </p:cNvPr>
          <p:cNvSpPr/>
          <p:nvPr/>
        </p:nvSpPr>
        <p:spPr>
          <a:xfrm>
            <a:off x="-755007" y="335561"/>
            <a:ext cx="788565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CAN WE </a:t>
            </a:r>
            <a:r>
              <a:rPr lang="en-US" sz="3200" b="1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REMOVE</a:t>
            </a:r>
            <a:r>
              <a:rPr lang="en-US" sz="2800" b="1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3200" b="1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EMOTIONS</a:t>
            </a:r>
            <a:r>
              <a:rPr lang="en-US" sz="2800" b="1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</a:p>
          <a:p>
            <a:pPr algn="ctr"/>
            <a:r>
              <a:rPr lang="en-US" sz="2800" b="1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FROM TRADING?</a:t>
            </a:r>
          </a:p>
        </p:txBody>
      </p:sp>
    </p:spTree>
    <p:extLst>
      <p:ext uri="{BB962C8B-B14F-4D97-AF65-F5344CB8AC3E}">
        <p14:creationId xmlns:p14="http://schemas.microsoft.com/office/powerpoint/2010/main" val="45977579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Frosty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2"/>
      </a:lt2>
      <a:accent1>
        <a:srgbClr val="35B0B3"/>
      </a:accent1>
      <a:accent2>
        <a:srgbClr val="4EA6EB"/>
      </a:accent2>
      <a:accent3>
        <a:srgbClr val="6E80EE"/>
      </a:accent3>
      <a:accent4>
        <a:srgbClr val="794EEB"/>
      </a:accent4>
      <a:accent5>
        <a:srgbClr val="C66EEE"/>
      </a:accent5>
      <a:accent6>
        <a:srgbClr val="EB4EDA"/>
      </a:accent6>
      <a:hlink>
        <a:srgbClr val="AE6B69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2391</TotalTime>
  <Words>220</Words>
  <Application>Microsoft Office PowerPoint</Application>
  <PresentationFormat>Widescreen</PresentationFormat>
  <Paragraphs>45</Paragraphs>
  <Slides>27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Avenir Next LT Pro</vt:lpstr>
      <vt:lpstr>Daytona</vt:lpstr>
      <vt:lpstr>Goudy Old Style</vt:lpstr>
      <vt:lpstr>OCR A Extended</vt:lpstr>
      <vt:lpstr>Roboto</vt:lpstr>
      <vt:lpstr>Wingdings</vt:lpstr>
      <vt:lpstr>FrostyVTI</vt:lpstr>
      <vt:lpstr>ALGORITHMIC TRADING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ALGORITHMIC TRADING</dc:title>
  <dc:creator>Katie Kirby</dc:creator>
  <cp:lastModifiedBy>Katie Kirby</cp:lastModifiedBy>
  <cp:revision>2</cp:revision>
  <dcterms:created xsi:type="dcterms:W3CDTF">2021-11-09T02:58:17Z</dcterms:created>
  <dcterms:modified xsi:type="dcterms:W3CDTF">2021-11-10T18:49:50Z</dcterms:modified>
</cp:coreProperties>
</file>

<file path=docProps/thumbnail.jpeg>
</file>